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FEA391-4D61-47ED-BDD0-7E13B6B89A6A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E1777D-AA04-49D7-9751-A15B1F2B9DE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DB589F6-CA48-44C9-BA17-88A54660516D}" type="datetime1">
              <a:rPr lang="en-US" smtClean="0"/>
              <a:t>5/13/2020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4BC7BFC-17BD-4E1A-8D55-EFC454D9CBD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E46850-D64E-4665-B883-EF3CC5AD3487}" type="datetime1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BC7BFC-17BD-4E1A-8D55-EFC454D9CB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C5C5B2-E6FD-4F8E-8570-1C906DEAAED3}" type="datetime1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BC7BFC-17BD-4E1A-8D55-EFC454D9CB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49F0DE-4B96-4FC6-ACB8-B3952E38C25C}" type="datetime1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BC7BFC-17BD-4E1A-8D55-EFC454D9CB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83C228F-08AE-4D57-8872-943BF8D58793}" type="datetime1">
              <a:rPr lang="en-US" smtClean="0"/>
              <a:t>5/13/2020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4BC7BFC-17BD-4E1A-8D55-EFC454D9CBD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378DAD-4779-4783-A7DC-E3C5839AC25E}" type="datetime1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4BC7BFC-17BD-4E1A-8D55-EFC454D9CBD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251C37-2F3B-49DF-A4D7-109F4FBEA9AA}" type="datetime1">
              <a:rPr lang="en-US" smtClean="0"/>
              <a:t>5/13/2020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4BC7BFC-17BD-4E1A-8D55-EFC454D9CB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845B85-6C72-4503-BD92-087BB95191EF}" type="datetime1">
              <a:rPr lang="en-US" smtClean="0"/>
              <a:t>5/13/2020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BC7BFC-17BD-4E1A-8D55-EFC454D9CBD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1E4C3C-399E-4857-856E-4C2B3EEA55DD}" type="datetime1">
              <a:rPr lang="en-US" smtClean="0"/>
              <a:t>5/13/2020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BC7BFC-17BD-4E1A-8D55-EFC454D9CB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5FB416E-CB2D-45DC-BD2E-F6EFBA836B4A}" type="datetime1">
              <a:rPr lang="en-US" smtClean="0"/>
              <a:t>5/13/2020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4BC7BFC-17BD-4E1A-8D55-EFC454D9CBD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380F017-8F99-4F20-BD67-53FA9D51D5CF}" type="datetime1">
              <a:rPr lang="en-US" smtClean="0"/>
              <a:t>5/13/2020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4BC7BFC-17BD-4E1A-8D55-EFC454D9CBD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D34B78D4-7BC8-402A-8E5D-CD52ED42FC42}" type="datetime1">
              <a:rPr lang="en-US" smtClean="0"/>
              <a:t>5/13/2020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94BC7BFC-17BD-4E1A-8D55-EFC454D9CBD0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sr-Cyrl-RS" dirty="0" smtClean="0">
                <a:solidFill>
                  <a:srgbClr val="C00000"/>
                </a:solidFill>
              </a:rPr>
              <a:t>Површина и обим круга и његових делова</a:t>
            </a:r>
            <a:br>
              <a:rPr lang="sr-Cyrl-RS" dirty="0" smtClean="0">
                <a:solidFill>
                  <a:srgbClr val="C00000"/>
                </a:solidFill>
              </a:rPr>
            </a:br>
            <a:r>
              <a:rPr lang="sr-Cyrl-RS" dirty="0" smtClean="0">
                <a:solidFill>
                  <a:srgbClr val="C00000"/>
                </a:solidFill>
              </a:rPr>
              <a:t>- вежбање -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14612" y="2857496"/>
            <a:ext cx="3581408" cy="1214446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sr-Cyrl-RS" dirty="0" smtClean="0">
                <a:solidFill>
                  <a:srgbClr val="002060"/>
                </a:solidFill>
              </a:rPr>
              <a:t>   14.05.2020.</a:t>
            </a:r>
          </a:p>
          <a:p>
            <a:pPr algn="ctr"/>
            <a:r>
              <a:rPr lang="sr-Cyrl-RS" dirty="0" smtClean="0">
                <a:solidFill>
                  <a:srgbClr val="002060"/>
                </a:solidFill>
              </a:rPr>
              <a:t>7. разред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Flowchart: Connector 3"/>
          <p:cNvSpPr/>
          <p:nvPr/>
        </p:nvSpPr>
        <p:spPr>
          <a:xfrm>
            <a:off x="500034" y="3857628"/>
            <a:ext cx="1714512" cy="2000264"/>
          </a:xfrm>
          <a:prstGeom prst="flowChartConnector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Extract 4"/>
          <p:cNvSpPr/>
          <p:nvPr/>
        </p:nvSpPr>
        <p:spPr>
          <a:xfrm>
            <a:off x="6715140" y="3643314"/>
            <a:ext cx="2071702" cy="1714512"/>
          </a:xfrm>
          <a:prstGeom prst="flowChartExtra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Process 5"/>
          <p:cNvSpPr/>
          <p:nvPr/>
        </p:nvSpPr>
        <p:spPr>
          <a:xfrm>
            <a:off x="3643306" y="5429264"/>
            <a:ext cx="2357454" cy="1071570"/>
          </a:xfrm>
          <a:prstGeom prst="flowChartProcess">
            <a:avLst/>
          </a:prstGeom>
          <a:ln>
            <a:solidFill>
              <a:schemeClr val="tx1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Tm="15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401080" cy="6286544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sr-Cyrl-RS" dirty="0" smtClean="0"/>
              <a:t>      Драги седмаци,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   Пред вама су задаци за вежбање </a:t>
            </a:r>
            <a:r>
              <a:rPr lang="sr-Cyrl-RS" i="1" u="sng" dirty="0" smtClean="0">
                <a:solidFill>
                  <a:srgbClr val="FFC000"/>
                </a:solidFill>
              </a:rPr>
              <a:t>површине</a:t>
            </a:r>
          </a:p>
          <a:p>
            <a:pPr>
              <a:buNone/>
            </a:pPr>
            <a:r>
              <a:rPr lang="sr-Cyrl-RS" i="1" u="sng" dirty="0" smtClean="0">
                <a:solidFill>
                  <a:srgbClr val="FFC000"/>
                </a:solidFill>
              </a:rPr>
              <a:t>и</a:t>
            </a:r>
            <a:r>
              <a:rPr lang="sr-Cyrl-RS" i="1" u="sng" dirty="0" smtClean="0">
                <a:solidFill>
                  <a:srgbClr val="FFC000"/>
                </a:solidFill>
              </a:rPr>
              <a:t> обима круга и његових делова</a:t>
            </a:r>
            <a:r>
              <a:rPr lang="sr-Cyrl-RS" dirty="0" smtClean="0"/>
              <a:t>. </a:t>
            </a:r>
          </a:p>
          <a:p>
            <a:pPr>
              <a:buNone/>
            </a:pPr>
            <a:r>
              <a:rPr lang="sr-Cyrl-RS" dirty="0" smtClean="0"/>
              <a:t> </a:t>
            </a:r>
            <a:r>
              <a:rPr lang="sr-Cyrl-RS" dirty="0" smtClean="0"/>
              <a:t>  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 </a:t>
            </a:r>
            <a:r>
              <a:rPr lang="sr-Cyrl-RS" dirty="0" smtClean="0"/>
              <a:t>     Задатке радите у свескама, а да бисте </a:t>
            </a:r>
          </a:p>
          <a:p>
            <a:pPr>
              <a:buNone/>
            </a:pPr>
            <a:r>
              <a:rPr lang="sr-Cyrl-RS" dirty="0" smtClean="0"/>
              <a:t>проверили урађене задатке решења се</a:t>
            </a:r>
          </a:p>
          <a:p>
            <a:pPr>
              <a:buNone/>
            </a:pPr>
            <a:r>
              <a:rPr lang="sr-Cyrl-RS" dirty="0" smtClean="0"/>
              <a:t>н</a:t>
            </a:r>
            <a:r>
              <a:rPr lang="sr-Cyrl-RS" dirty="0" smtClean="0"/>
              <a:t>алазе на последњем слајду.</a:t>
            </a:r>
          </a:p>
        </p:txBody>
      </p:sp>
      <p:sp>
        <p:nvSpPr>
          <p:cNvPr id="4" name="Chevron 3"/>
          <p:cNvSpPr/>
          <p:nvPr/>
        </p:nvSpPr>
        <p:spPr>
          <a:xfrm>
            <a:off x="500034" y="571480"/>
            <a:ext cx="571504" cy="21431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>
            <a:off x="500034" y="3429000"/>
            <a:ext cx="571504" cy="21431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5214942" y="6000768"/>
            <a:ext cx="928694" cy="285752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4071934" y="6000768"/>
            <a:ext cx="928694" cy="285752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hevron 8"/>
          <p:cNvSpPr/>
          <p:nvPr/>
        </p:nvSpPr>
        <p:spPr>
          <a:xfrm>
            <a:off x="2857488" y="6000768"/>
            <a:ext cx="928694" cy="285752"/>
          </a:xfrm>
          <a:prstGeom prst="chevr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6357950" y="6000768"/>
            <a:ext cx="928694" cy="285752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hevron 10"/>
          <p:cNvSpPr/>
          <p:nvPr/>
        </p:nvSpPr>
        <p:spPr>
          <a:xfrm>
            <a:off x="7572396" y="6000768"/>
            <a:ext cx="928694" cy="285752"/>
          </a:xfrm>
          <a:prstGeom prst="chevr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C7BFC-17BD-4E1A-8D55-EFC454D9CBD0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ransition spd="slow" advTm="15000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401080" cy="6286544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sr-Cyrl-RS" dirty="0" smtClean="0"/>
              <a:t>                 </a:t>
            </a:r>
            <a:r>
              <a:rPr lang="sr-Cyrl-RS" i="1" u="sng" dirty="0" smtClean="0">
                <a:solidFill>
                  <a:srgbClr val="002060"/>
                </a:solidFill>
              </a:rPr>
              <a:t>Задаци за вежбање</a:t>
            </a:r>
          </a:p>
          <a:p>
            <a:pPr>
              <a:buNone/>
            </a:pPr>
            <a:r>
              <a:rPr lang="sr-Cyrl-RS" i="1" dirty="0" smtClean="0">
                <a:solidFill>
                  <a:srgbClr val="002060"/>
                </a:solidFill>
              </a:rPr>
              <a:t> </a:t>
            </a:r>
            <a:r>
              <a:rPr lang="sr-Cyrl-RS" i="1" dirty="0" smtClean="0">
                <a:solidFill>
                  <a:srgbClr val="002060"/>
                </a:solidFill>
              </a:rPr>
              <a:t>   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      </a:t>
            </a:r>
            <a:r>
              <a:rPr lang="sr-Cyrl-RS" b="1" dirty="0" smtClean="0">
                <a:solidFill>
                  <a:srgbClr val="002060"/>
                </a:solidFill>
              </a:rPr>
              <a:t>1.</a:t>
            </a:r>
            <a:r>
              <a:rPr lang="sr-Cyrl-RS" dirty="0" smtClean="0"/>
              <a:t> Обим описане кружнице око квадрата </a:t>
            </a:r>
          </a:p>
          <a:p>
            <a:pPr>
              <a:buNone/>
            </a:pPr>
            <a:r>
              <a:rPr lang="sr-Cyrl-RS" dirty="0" smtClean="0"/>
              <a:t>ј</a:t>
            </a:r>
            <a:r>
              <a:rPr lang="sr-Cyrl-RS" dirty="0" smtClean="0"/>
              <a:t>е 18</a:t>
            </a:r>
            <a:r>
              <a:rPr lang="el-GR" dirty="0" smtClean="0"/>
              <a:t>π</a:t>
            </a:r>
            <a:r>
              <a:rPr lang="sr-Cyrl-RS" dirty="0" smtClean="0"/>
              <a:t> </a:t>
            </a:r>
            <a:r>
              <a:rPr lang="sr-Latn-RS" dirty="0" smtClean="0"/>
              <a:t>cm</a:t>
            </a:r>
            <a:r>
              <a:rPr lang="sr-Cyrl-RS" dirty="0" smtClean="0"/>
              <a:t>. Израчунај површину квадрата.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     </a:t>
            </a:r>
          </a:p>
          <a:p>
            <a:pPr>
              <a:buNone/>
            </a:pPr>
            <a:r>
              <a:rPr lang="sr-Cyrl-RS" dirty="0" smtClean="0"/>
              <a:t> </a:t>
            </a:r>
            <a:r>
              <a:rPr lang="sr-Cyrl-RS" dirty="0" smtClean="0"/>
              <a:t>    </a:t>
            </a:r>
            <a:r>
              <a:rPr lang="sr-Cyrl-RS" b="1" dirty="0" smtClean="0">
                <a:solidFill>
                  <a:srgbClr val="002060"/>
                </a:solidFill>
              </a:rPr>
              <a:t>2.</a:t>
            </a:r>
            <a:r>
              <a:rPr lang="sr-Cyrl-RS" dirty="0" smtClean="0">
                <a:solidFill>
                  <a:srgbClr val="002060"/>
                </a:solidFill>
              </a:rPr>
              <a:t> </a:t>
            </a:r>
            <a:r>
              <a:rPr lang="sr-Cyrl-RS" dirty="0" smtClean="0"/>
              <a:t>Обим једнакостраничног троугла је</a:t>
            </a:r>
          </a:p>
          <a:p>
            <a:pPr>
              <a:buNone/>
            </a:pPr>
            <a:r>
              <a:rPr lang="sr-Cyrl-RS" dirty="0" smtClean="0"/>
              <a:t>12</a:t>
            </a:r>
            <a:r>
              <a:rPr lang="sr-Latn-RS" dirty="0" smtClean="0"/>
              <a:t> </a:t>
            </a:r>
            <a:r>
              <a:rPr lang="sr-Latn-RS" dirty="0" smtClean="0"/>
              <a:t>cm</a:t>
            </a:r>
            <a:r>
              <a:rPr lang="sr-Cyrl-RS" dirty="0" smtClean="0"/>
              <a:t>. Израчунај површину уписаног круга </a:t>
            </a:r>
          </a:p>
          <a:p>
            <a:pPr>
              <a:buNone/>
            </a:pPr>
            <a:r>
              <a:rPr lang="sr-Cyrl-RS" dirty="0" smtClean="0"/>
              <a:t>у тај троугао.</a:t>
            </a:r>
          </a:p>
          <a:p>
            <a:pPr>
              <a:buNone/>
            </a:pPr>
            <a:r>
              <a:rPr lang="sr-Cyrl-RS" dirty="0" smtClean="0"/>
              <a:t> </a:t>
            </a:r>
            <a:r>
              <a:rPr lang="sr-Cyrl-RS" dirty="0" smtClean="0"/>
              <a:t>  </a:t>
            </a:r>
          </a:p>
          <a:p>
            <a:pPr>
              <a:buNone/>
            </a:pPr>
            <a:r>
              <a:rPr lang="sr-Cyrl-RS" dirty="0" smtClean="0"/>
              <a:t> </a:t>
            </a:r>
            <a:endParaRPr lang="sr-Cyrl-RS" dirty="0" smtClean="0"/>
          </a:p>
        </p:txBody>
      </p:sp>
      <p:sp>
        <p:nvSpPr>
          <p:cNvPr id="4" name="Chevron 3"/>
          <p:cNvSpPr/>
          <p:nvPr/>
        </p:nvSpPr>
        <p:spPr>
          <a:xfrm>
            <a:off x="2857488" y="6072206"/>
            <a:ext cx="928694" cy="285752"/>
          </a:xfrm>
          <a:prstGeom prst="chevr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>
            <a:off x="1714480" y="6072206"/>
            <a:ext cx="928694" cy="285752"/>
          </a:xfrm>
          <a:prstGeom prst="chevr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hevron 5"/>
          <p:cNvSpPr/>
          <p:nvPr/>
        </p:nvSpPr>
        <p:spPr>
          <a:xfrm>
            <a:off x="4000496" y="6072206"/>
            <a:ext cx="928694" cy="285752"/>
          </a:xfrm>
          <a:prstGeom prst="chevron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5143504" y="6072206"/>
            <a:ext cx="928694" cy="285752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6357950" y="6072206"/>
            <a:ext cx="928694" cy="285752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hevron 8"/>
          <p:cNvSpPr/>
          <p:nvPr/>
        </p:nvSpPr>
        <p:spPr>
          <a:xfrm>
            <a:off x="7572396" y="6072206"/>
            <a:ext cx="928694" cy="285752"/>
          </a:xfrm>
          <a:prstGeom prst="chevr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C7BFC-17BD-4E1A-8D55-EFC454D9CBD0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p:transition spd="slow" advTm="15000">
    <p:check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472518" cy="642942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sr-Cyrl-RS" dirty="0" smtClean="0"/>
              <a:t>  </a:t>
            </a:r>
          </a:p>
          <a:p>
            <a:pPr>
              <a:buNone/>
            </a:pPr>
            <a:r>
              <a:rPr lang="sr-Cyrl-RS" dirty="0" smtClean="0"/>
              <a:t> </a:t>
            </a:r>
            <a:r>
              <a:rPr lang="sr-Cyrl-RS" dirty="0" smtClean="0"/>
              <a:t>   </a:t>
            </a:r>
            <a:r>
              <a:rPr lang="sr-Cyrl-RS" b="1" dirty="0" smtClean="0">
                <a:solidFill>
                  <a:srgbClr val="002060"/>
                </a:solidFill>
              </a:rPr>
              <a:t>3. </a:t>
            </a:r>
            <a:r>
              <a:rPr lang="sr-Cyrl-RS" dirty="0" smtClean="0"/>
              <a:t>Збир пречника два концентрична круга </a:t>
            </a:r>
          </a:p>
          <a:p>
            <a:pPr>
              <a:buNone/>
            </a:pPr>
            <a:r>
              <a:rPr lang="sr-Cyrl-RS" dirty="0" smtClean="0"/>
              <a:t>је 26</a:t>
            </a:r>
            <a:r>
              <a:rPr lang="sr-Latn-RS" dirty="0" smtClean="0"/>
              <a:t> cm</a:t>
            </a:r>
            <a:r>
              <a:rPr lang="sr-Cyrl-RS" dirty="0" smtClean="0"/>
              <a:t>. Обим мањег круга је 2</a:t>
            </a:r>
            <a:r>
              <a:rPr lang="el-GR" dirty="0" smtClean="0"/>
              <a:t>π</a:t>
            </a:r>
            <a:r>
              <a:rPr lang="sr-Cyrl-RS" dirty="0" smtClean="0"/>
              <a:t> </a:t>
            </a:r>
            <a:r>
              <a:rPr lang="sr-Latn-RS" dirty="0" smtClean="0"/>
              <a:t>cm</a:t>
            </a:r>
            <a:r>
              <a:rPr lang="sr-Cyrl-RS" dirty="0" smtClean="0"/>
              <a:t>. </a:t>
            </a:r>
          </a:p>
          <a:p>
            <a:pPr>
              <a:buNone/>
            </a:pPr>
            <a:r>
              <a:rPr lang="sr-Cyrl-RS" dirty="0" smtClean="0"/>
              <a:t>Израчунај површину кружног прстена који </a:t>
            </a:r>
          </a:p>
          <a:p>
            <a:pPr>
              <a:buNone/>
            </a:pPr>
            <a:r>
              <a:rPr lang="sr-Cyrl-RS" dirty="0" smtClean="0"/>
              <a:t>образују ови кругови.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  </a:t>
            </a:r>
            <a:r>
              <a:rPr lang="sr-Cyrl-RS" b="1" dirty="0" smtClean="0">
                <a:solidFill>
                  <a:srgbClr val="002060"/>
                </a:solidFill>
              </a:rPr>
              <a:t>4.</a:t>
            </a:r>
            <a:r>
              <a:rPr lang="sr-Cyrl-RS" dirty="0" smtClean="0"/>
              <a:t> Површина кружног исечка круга</a:t>
            </a:r>
          </a:p>
          <a:p>
            <a:pPr>
              <a:buNone/>
            </a:pPr>
            <a:r>
              <a:rPr lang="sr-Cyrl-RS" dirty="0" smtClean="0"/>
              <a:t>К(О, 6</a:t>
            </a:r>
            <a:r>
              <a:rPr lang="sr-Latn-RS" dirty="0" smtClean="0"/>
              <a:t> </a:t>
            </a:r>
            <a:r>
              <a:rPr lang="sr-Latn-RS" dirty="0" smtClean="0"/>
              <a:t>cm</a:t>
            </a:r>
            <a:r>
              <a:rPr lang="sr-Cyrl-RS" dirty="0" smtClean="0"/>
              <a:t>) је 12</a:t>
            </a:r>
            <a:r>
              <a:rPr lang="el-GR" dirty="0" smtClean="0"/>
              <a:t>π</a:t>
            </a:r>
            <a:r>
              <a:rPr lang="sr-Cyrl-RS" dirty="0" smtClean="0"/>
              <a:t> </a:t>
            </a:r>
            <a:r>
              <a:rPr lang="sr-Latn-RS" dirty="0" smtClean="0"/>
              <a:t>cm²</a:t>
            </a:r>
            <a:r>
              <a:rPr lang="sr-Cyrl-RS" dirty="0" smtClean="0"/>
              <a:t>. Израчунај централни </a:t>
            </a:r>
          </a:p>
          <a:p>
            <a:pPr>
              <a:buNone/>
            </a:pPr>
            <a:r>
              <a:rPr lang="sr-Cyrl-RS" dirty="0" smtClean="0"/>
              <a:t>угао кружног исечка.</a:t>
            </a:r>
            <a:endParaRPr lang="en-US" dirty="0"/>
          </a:p>
        </p:txBody>
      </p:sp>
      <p:sp>
        <p:nvSpPr>
          <p:cNvPr id="4" name="Chevron 3"/>
          <p:cNvSpPr/>
          <p:nvPr/>
        </p:nvSpPr>
        <p:spPr>
          <a:xfrm>
            <a:off x="3214678" y="6072206"/>
            <a:ext cx="928694" cy="285752"/>
          </a:xfrm>
          <a:prstGeom prst="chevron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>
            <a:off x="2071670" y="6072206"/>
            <a:ext cx="928694" cy="285752"/>
          </a:xfrm>
          <a:prstGeom prst="chevr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hevron 5"/>
          <p:cNvSpPr/>
          <p:nvPr/>
        </p:nvSpPr>
        <p:spPr>
          <a:xfrm>
            <a:off x="4286248" y="6072206"/>
            <a:ext cx="928694" cy="285752"/>
          </a:xfrm>
          <a:prstGeom prst="chevr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5429256" y="6072206"/>
            <a:ext cx="928694" cy="285752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6572264" y="6072206"/>
            <a:ext cx="928694" cy="285752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hevron 8"/>
          <p:cNvSpPr/>
          <p:nvPr/>
        </p:nvSpPr>
        <p:spPr>
          <a:xfrm>
            <a:off x="7715272" y="6072206"/>
            <a:ext cx="928694" cy="285752"/>
          </a:xfrm>
          <a:prstGeom prst="chevr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C7BFC-17BD-4E1A-8D55-EFC454D9CBD0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  <p:transition spd="slow" advTm="16000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329642" cy="635798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sr-Cyrl-RS" dirty="0" smtClean="0"/>
              <a:t>  </a:t>
            </a:r>
            <a:r>
              <a:rPr lang="sr-Cyrl-RS" b="1" i="1" u="sng" dirty="0" smtClean="0">
                <a:solidFill>
                  <a:srgbClr val="002060"/>
                </a:solidFill>
              </a:rPr>
              <a:t>Решења задатака</a:t>
            </a:r>
          </a:p>
          <a:p>
            <a:pPr>
              <a:buNone/>
            </a:pPr>
            <a:endParaRPr lang="en-US" b="1" i="1" u="sng" dirty="0">
              <a:solidFill>
                <a:srgbClr val="002060"/>
              </a:solidFill>
            </a:endParaRPr>
          </a:p>
        </p:txBody>
      </p:sp>
      <p:pic>
        <p:nvPicPr>
          <p:cNvPr id="4" name="Picture 3" descr="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1071546"/>
            <a:ext cx="3071834" cy="501731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5" name="Cloud Callout 4"/>
          <p:cNvSpPr/>
          <p:nvPr/>
        </p:nvSpPr>
        <p:spPr>
          <a:xfrm>
            <a:off x="5286380" y="3429000"/>
            <a:ext cx="3071834" cy="2214578"/>
          </a:xfrm>
          <a:prstGeom prst="cloudCallout">
            <a:avLst/>
          </a:prstGeom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i="1" dirty="0" smtClean="0">
                <a:solidFill>
                  <a:srgbClr val="002060"/>
                </a:solidFill>
              </a:rPr>
              <a:t>До наредног часа,</a:t>
            </a:r>
          </a:p>
          <a:p>
            <a:pPr algn="ctr"/>
            <a:r>
              <a:rPr lang="sr-Cyrl-RS" b="1" i="1" dirty="0">
                <a:solidFill>
                  <a:srgbClr val="002060"/>
                </a:solidFill>
              </a:rPr>
              <a:t>с</a:t>
            </a:r>
            <a:r>
              <a:rPr lang="sr-Cyrl-RS" b="1" i="1" dirty="0" smtClean="0">
                <a:solidFill>
                  <a:srgbClr val="002060"/>
                </a:solidFill>
              </a:rPr>
              <a:t>рдачан поздрав</a:t>
            </a:r>
          </a:p>
          <a:p>
            <a:pPr algn="ctr"/>
            <a:r>
              <a:rPr lang="sr-Cyrl-RS" b="1" i="1" dirty="0">
                <a:solidFill>
                  <a:srgbClr val="002060"/>
                </a:solidFill>
              </a:rPr>
              <a:t>н</a:t>
            </a:r>
            <a:r>
              <a:rPr lang="sr-Cyrl-RS" b="1" i="1" dirty="0" smtClean="0">
                <a:solidFill>
                  <a:srgbClr val="002060"/>
                </a:solidFill>
              </a:rPr>
              <a:t>аставница Марија</a:t>
            </a:r>
            <a:endParaRPr lang="en-US" b="1" i="1" dirty="0">
              <a:solidFill>
                <a:srgbClr val="002060"/>
              </a:solidFill>
            </a:endParaRPr>
          </a:p>
        </p:txBody>
      </p:sp>
      <p:sp>
        <p:nvSpPr>
          <p:cNvPr id="6" name="Flowchart: Connector 5"/>
          <p:cNvSpPr/>
          <p:nvPr/>
        </p:nvSpPr>
        <p:spPr>
          <a:xfrm>
            <a:off x="5500694" y="2357430"/>
            <a:ext cx="857256" cy="928694"/>
          </a:xfrm>
          <a:prstGeom prst="flowChartConnec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5143504" y="1500174"/>
            <a:ext cx="857256" cy="928694"/>
          </a:xfrm>
          <a:prstGeom prst="flowChartConnector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5786446" y="857232"/>
            <a:ext cx="857256" cy="928694"/>
          </a:xfrm>
          <a:prstGeom prst="flowChartConnec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6500826" y="357166"/>
            <a:ext cx="857256" cy="928694"/>
          </a:xfrm>
          <a:prstGeom prst="flowChartConnector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>
            <a:off x="6357950" y="2071678"/>
            <a:ext cx="857256" cy="928694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Connector 10"/>
          <p:cNvSpPr/>
          <p:nvPr/>
        </p:nvSpPr>
        <p:spPr>
          <a:xfrm>
            <a:off x="7000892" y="1428736"/>
            <a:ext cx="857256" cy="928694"/>
          </a:xfrm>
          <a:prstGeom prst="flowChartConnec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Connector 11"/>
          <p:cNvSpPr/>
          <p:nvPr/>
        </p:nvSpPr>
        <p:spPr>
          <a:xfrm>
            <a:off x="7358082" y="571480"/>
            <a:ext cx="857256" cy="928694"/>
          </a:xfrm>
          <a:prstGeom prst="flowChartConnec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C7BFC-17BD-4E1A-8D55-EFC454D9CBD0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  <p:transition spd="slow" advTm="16000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28</TotalTime>
  <Words>163</Words>
  <Application>Microsoft Office PowerPoint</Application>
  <PresentationFormat>On-screen Show (4:3)</PresentationFormat>
  <Paragraphs>42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Foundry</vt:lpstr>
      <vt:lpstr>Површина и обим круга и његових делова - вежбање -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Површина и обим круга и његових делова - вежбање -</dc:title>
  <dc:creator>Marija</dc:creator>
  <cp:lastModifiedBy>Marija</cp:lastModifiedBy>
  <cp:revision>3</cp:revision>
  <dcterms:created xsi:type="dcterms:W3CDTF">2020-05-13T19:02:57Z</dcterms:created>
  <dcterms:modified xsi:type="dcterms:W3CDTF">2020-05-13T19:31:17Z</dcterms:modified>
</cp:coreProperties>
</file>